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8"/>
  </p:notesMasterIdLst>
  <p:sldIdLst>
    <p:sldId id="256" r:id="rId2"/>
    <p:sldId id="264" r:id="rId3"/>
    <p:sldId id="265" r:id="rId4"/>
    <p:sldId id="266" r:id="rId5"/>
    <p:sldId id="267" r:id="rId6"/>
    <p:sldId id="258" r:id="rId7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Frontespizio" id="{75779E49-8E53-48CD-9927-8207741B5DCB}">
          <p14:sldIdLst>
            <p14:sldId id="256"/>
          </p14:sldIdLst>
        </p14:section>
        <p14:section name="Presentazione" id="{905060BA-5916-4B3D-845E-2868957D9463}">
          <p14:sldIdLst>
            <p14:sldId id="264"/>
            <p14:sldId id="265"/>
            <p14:sldId id="266"/>
            <p14:sldId id="267"/>
          </p14:sldIdLst>
        </p14:section>
        <p14:section name="Fine Presentazione" id="{F8BC90C5-DB0D-4561-A7EE-7A33EAD18612}">
          <p14:sldIdLst>
            <p14:sldId id="25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BD9EB"/>
    <a:srgbClr val="FFFFFF"/>
    <a:srgbClr val="9EB9DA"/>
    <a:srgbClr val="95B3D7"/>
    <a:srgbClr val="89AAD3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ile medio 2 - Color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A107856-5554-42FB-B03E-39F5DBC370BA}" styleName="Stile medio 4 - Colore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16D9F66E-5EB9-4882-86FB-DCBF35E3C3E4}" styleName="Stile medio 4 - Colore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590" autoAdjust="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57" d="100"/>
          <a:sy n="57" d="100"/>
        </p:scale>
        <p:origin x="-2862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B78679-D567-48B0-AD74-35B8C777B1A2}" type="datetimeFigureOut">
              <a:rPr lang="it-IT" smtClean="0"/>
              <a:t>25/10/2017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743B0F-8C02-4A82-BB91-2A9E62BC580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961818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743B0F-8C02-4A82-BB91-2A9E62BC580C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488733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743B0F-8C02-4A82-BB91-2A9E62BC580C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285103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743B0F-8C02-4A82-BB91-2A9E62BC580C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551679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743B0F-8C02-4A82-BB91-2A9E62BC580C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263839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BD075-6502-4665-999B-EF0B879B0365}" type="datetimeFigureOut">
              <a:rPr lang="it-IT" smtClean="0"/>
              <a:t>25/10/2017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50923-3C4E-46E5-A948-8C38BC45AD6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135711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BD075-6502-4665-999B-EF0B879B0365}" type="datetimeFigureOut">
              <a:rPr lang="it-IT" smtClean="0"/>
              <a:t>25/10/2017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50923-3C4E-46E5-A948-8C38BC45AD6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085962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BD075-6502-4665-999B-EF0B879B0365}" type="datetimeFigureOut">
              <a:rPr lang="it-IT" smtClean="0"/>
              <a:t>25/10/2017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50923-3C4E-46E5-A948-8C38BC45AD6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308869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BD075-6502-4665-999B-EF0B879B0365}" type="datetimeFigureOut">
              <a:rPr lang="it-IT" smtClean="0"/>
              <a:t>25/10/2017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50923-3C4E-46E5-A948-8C38BC45AD6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405171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BD075-6502-4665-999B-EF0B879B0365}" type="datetimeFigureOut">
              <a:rPr lang="it-IT" smtClean="0"/>
              <a:t>25/10/2017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50923-3C4E-46E5-A948-8C38BC45AD6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467509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BD075-6502-4665-999B-EF0B879B0365}" type="datetimeFigureOut">
              <a:rPr lang="it-IT" smtClean="0"/>
              <a:t>25/10/2017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50923-3C4E-46E5-A948-8C38BC45AD6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753039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BD075-6502-4665-999B-EF0B879B0365}" type="datetimeFigureOut">
              <a:rPr lang="it-IT" smtClean="0"/>
              <a:t>25/10/2017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50923-3C4E-46E5-A948-8C38BC45AD6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032065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BD075-6502-4665-999B-EF0B879B0365}" type="datetimeFigureOut">
              <a:rPr lang="it-IT" smtClean="0"/>
              <a:t>25/10/2017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50923-3C4E-46E5-A948-8C38BC45AD6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078687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BD075-6502-4665-999B-EF0B879B0365}" type="datetimeFigureOut">
              <a:rPr lang="it-IT" smtClean="0"/>
              <a:t>25/10/2017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50923-3C4E-46E5-A948-8C38BC45AD6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522200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BD075-6502-4665-999B-EF0B879B0365}" type="datetimeFigureOut">
              <a:rPr lang="it-IT" smtClean="0"/>
              <a:t>25/10/2017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50923-3C4E-46E5-A948-8C38BC45AD6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061590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BD075-6502-4665-999B-EF0B879B0365}" type="datetimeFigureOut">
              <a:rPr lang="it-IT" smtClean="0"/>
              <a:t>25/10/2017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50923-3C4E-46E5-A948-8C38BC45AD6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21747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4BD075-6502-4665-999B-EF0B879B0365}" type="datetimeFigureOut">
              <a:rPr lang="it-IT" smtClean="0"/>
              <a:t>25/10/2017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E50923-3C4E-46E5-A948-8C38BC45AD6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734439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anpsbrescia.it/" TargetMode="External"/><Relationship Id="rId5" Type="http://schemas.openxmlformats.org/officeDocument/2006/relationships/hyperlink" Target="mailto:info@anpsbrescia.it" TargetMode="Externa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anpsbrescia.it/" TargetMode="External"/><Relationship Id="rId5" Type="http://schemas.openxmlformats.org/officeDocument/2006/relationships/hyperlink" Target="mailto:info@anpsbrescia.it" TargetMode="Externa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hyperlink" Target="http://www.trenitalia.it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anpsbrescia.it/" TargetMode="External"/><Relationship Id="rId5" Type="http://schemas.openxmlformats.org/officeDocument/2006/relationships/hyperlink" Target="mailto:info@anpsbrescia.it" TargetMode="Externa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anpsbrescia.it/" TargetMode="External"/><Relationship Id="rId5" Type="http://schemas.openxmlformats.org/officeDocument/2006/relationships/hyperlink" Target="mailto:info@anpsbrescia.it" TargetMode="Externa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11560" y="2924944"/>
            <a:ext cx="7920880" cy="1296144"/>
          </a:xfrm>
          <a:blipFill>
            <a:blip r:embed="rId2"/>
            <a:stretch>
              <a:fillRect/>
            </a:stretch>
          </a:blipFill>
        </p:spPr>
        <p:txBody>
          <a:bodyPr anchor="ctr">
            <a:normAutofit/>
          </a:bodyPr>
          <a:lstStyle/>
          <a:p>
            <a:r>
              <a:rPr lang="it-IT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Associazione Nazionale Polizia di Stato</a:t>
            </a:r>
            <a:br>
              <a:rPr lang="it-IT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t-IT" sz="24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Sezione «Morello Alcamo e Domenico Prosperi» di Brescia</a:t>
            </a:r>
            <a:endParaRPr lang="it-IT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971600" y="4725144"/>
            <a:ext cx="7416824" cy="1584176"/>
          </a:xfrm>
        </p:spPr>
        <p:txBody>
          <a:bodyPr>
            <a:noAutofit/>
          </a:bodyPr>
          <a:lstStyle/>
          <a:p>
            <a:r>
              <a:rPr lang="it-IT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Agevolazioni viaggi</a:t>
            </a: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3320" y="332661"/>
            <a:ext cx="1563700" cy="2334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90570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0" y="188640"/>
            <a:ext cx="9144000" cy="1224136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" name="Ovale 2"/>
          <p:cNvSpPr/>
          <p:nvPr/>
        </p:nvSpPr>
        <p:spPr>
          <a:xfrm>
            <a:off x="35496" y="-27384"/>
            <a:ext cx="1296144" cy="1944216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glow>
              <a:schemeClr val="bg1">
                <a:alpha val="40000"/>
              </a:schemeClr>
            </a:glow>
            <a:softEdge rad="1143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926" y="110905"/>
            <a:ext cx="1017284" cy="1517895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971600" y="159023"/>
            <a:ext cx="76328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dirty="0">
                <a:solidFill>
                  <a:schemeClr val="bg1"/>
                </a:solidFill>
                <a:latin typeface="Algerian" panose="04020705040A02060702" pitchFamily="82" charset="0"/>
                <a:cs typeface="Times New Roman" panose="02020603050405020304" pitchFamily="18" charset="0"/>
              </a:rPr>
              <a:t>ASSOCIAZIONE NAZIONALE POLIZIA DI STATO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1043608" y="548680"/>
            <a:ext cx="756084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Sezione «</a:t>
            </a:r>
            <a:r>
              <a:rPr lang="it-IT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Morello Alcamo e Domenico Prosperi</a:t>
            </a:r>
            <a:r>
              <a:rPr lang="it-IT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algn="ctr"/>
            <a:r>
              <a:rPr lang="it-IT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c/o Questura di Brescia – Via Botticelli 4 – 030/3744788</a:t>
            </a:r>
          </a:p>
          <a:p>
            <a:pPr algn="ctr"/>
            <a:r>
              <a:rPr lang="it-IT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info@anpsbrescia.it</a:t>
            </a:r>
            <a:r>
              <a:rPr lang="it-IT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it-IT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www.anpsbrescia.it</a:t>
            </a:r>
            <a:r>
              <a:rPr lang="it-IT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2FF9E-04CF-4A7E-B321-11EAEDEB867E}" type="datetime1">
              <a:rPr lang="it-IT" smtClean="0"/>
              <a:t>25/10/2017</a:t>
            </a:fld>
            <a:endParaRPr lang="it-IT"/>
          </a:p>
        </p:txBody>
      </p:sp>
      <p:sp>
        <p:nvSpPr>
          <p:cNvPr id="11" name="Segnaposto piè di pagina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ANPS BRESCIA</a:t>
            </a:r>
          </a:p>
        </p:txBody>
      </p:sp>
      <p:sp>
        <p:nvSpPr>
          <p:cNvPr id="12" name="Segnaposto numero diapositiva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50923-3C4E-46E5-A948-8C38BC45AD6D}" type="slidenum">
              <a:rPr lang="it-IT" smtClean="0"/>
              <a:t>2</a:t>
            </a:fld>
            <a:endParaRPr lang="it-IT" dirty="0"/>
          </a:p>
        </p:txBody>
      </p:sp>
      <p:sp>
        <p:nvSpPr>
          <p:cNvPr id="6" name="Rettangolo 5">
            <a:extLst>
              <a:ext uri="{FF2B5EF4-FFF2-40B4-BE49-F238E27FC236}">
                <a16:creationId xmlns:a16="http://schemas.microsoft.com/office/drawing/2014/main" id="{4EC71D83-F7A3-4529-B341-052C3BA547A7}"/>
              </a:ext>
            </a:extLst>
          </p:cNvPr>
          <p:cNvSpPr/>
          <p:nvPr/>
        </p:nvSpPr>
        <p:spPr>
          <a:xfrm>
            <a:off x="457200" y="1862518"/>
            <a:ext cx="8147248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CIRCOLARE DEL MINISTERO DELL'INTERNO N.559/C/5/H/177 DEL 14 LUG. 2017</a:t>
            </a:r>
          </a:p>
          <a:p>
            <a:pPr algn="just"/>
            <a:endParaRPr lang="it-IT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Agevolazioni per i viaggi dei dipendenti della Polizia di Stato in servizio ed in quiescenza e loro familiari (coniuge e figli minorenni) sui treni Trenitalia.</a:t>
            </a:r>
          </a:p>
          <a:p>
            <a:pPr algn="just"/>
            <a:endParaRPr lang="it-IT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Nell'ambito delle iniziative mirate all'assistenza del personale della Polizia di Stato, intraprese da questa Direzione Centrale attraverso il Servizio Assistenza ed Attività Sociali, in data 13 luglio 2017, è stato sottoscritto l'allegato Accordo con la Società Trenitalia S.p.A., per agevolazioni sull'acquisto di biglietti ferroviari per viaggi sui treni di media e lunga percorrenza del territorio italiano, a favore dei dipendenti della Polizia di Stato in servizio ed in quiescenza ed i loro familiari (coniuge e figli minorenni), valido fino al 31 dicembre 2017.</a:t>
            </a:r>
          </a:p>
        </p:txBody>
      </p:sp>
    </p:spTree>
    <p:extLst>
      <p:ext uri="{BB962C8B-B14F-4D97-AF65-F5344CB8AC3E}">
        <p14:creationId xmlns:p14="http://schemas.microsoft.com/office/powerpoint/2010/main" val="35299621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0" y="188640"/>
            <a:ext cx="9144000" cy="1224136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" name="Ovale 2"/>
          <p:cNvSpPr/>
          <p:nvPr/>
        </p:nvSpPr>
        <p:spPr>
          <a:xfrm>
            <a:off x="35496" y="-27384"/>
            <a:ext cx="1296144" cy="1944216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glow>
              <a:schemeClr val="bg1">
                <a:alpha val="40000"/>
              </a:schemeClr>
            </a:glow>
            <a:softEdge rad="1143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926" y="110905"/>
            <a:ext cx="1017284" cy="1517895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971600" y="159023"/>
            <a:ext cx="76328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dirty="0">
                <a:solidFill>
                  <a:schemeClr val="bg1"/>
                </a:solidFill>
                <a:latin typeface="Algerian" panose="04020705040A02060702" pitchFamily="82" charset="0"/>
                <a:cs typeface="Times New Roman" panose="02020603050405020304" pitchFamily="18" charset="0"/>
              </a:rPr>
              <a:t>ASSOCIAZIONE NAZIONALE POLIZIA DI STATO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1043608" y="548680"/>
            <a:ext cx="756084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Sezione «</a:t>
            </a:r>
            <a:r>
              <a:rPr lang="it-IT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Morello Alcamo e Domenico Prosperi</a:t>
            </a:r>
            <a:r>
              <a:rPr lang="it-IT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algn="ctr"/>
            <a:r>
              <a:rPr lang="it-IT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c/o Questura di Brescia – Via Botticelli 4 – 030/3744788</a:t>
            </a:r>
          </a:p>
          <a:p>
            <a:pPr algn="ctr"/>
            <a:r>
              <a:rPr lang="it-IT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info@anpsbrescia.it</a:t>
            </a:r>
            <a:r>
              <a:rPr lang="it-IT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it-IT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www.anpsbrescia.it</a:t>
            </a:r>
            <a:r>
              <a:rPr lang="it-IT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2FF9E-04CF-4A7E-B321-11EAEDEB867E}" type="datetime1">
              <a:rPr lang="it-IT" smtClean="0"/>
              <a:t>25/10/2017</a:t>
            </a:fld>
            <a:endParaRPr lang="it-IT"/>
          </a:p>
        </p:txBody>
      </p:sp>
      <p:sp>
        <p:nvSpPr>
          <p:cNvPr id="11" name="Segnaposto piè di pagina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ANPS BRESCIA</a:t>
            </a:r>
          </a:p>
        </p:txBody>
      </p:sp>
      <p:sp>
        <p:nvSpPr>
          <p:cNvPr id="12" name="Segnaposto numero diapositiva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50923-3C4E-46E5-A948-8C38BC45AD6D}" type="slidenum">
              <a:rPr lang="it-IT" smtClean="0"/>
              <a:t>3</a:t>
            </a:fld>
            <a:endParaRPr lang="it-IT" dirty="0"/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23BE69D0-C718-4E17-9B0A-1AEDA5E6FCF1}"/>
              </a:ext>
            </a:extLst>
          </p:cNvPr>
          <p:cNvSpPr/>
          <p:nvPr/>
        </p:nvSpPr>
        <p:spPr>
          <a:xfrm>
            <a:off x="1691680" y="1887215"/>
            <a:ext cx="576952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L'Accordo prevede le seguenti agevolazioni:</a:t>
            </a:r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id="{0EC13902-6592-4C5C-A1E4-A034D447D29B}"/>
              </a:ext>
            </a:extLst>
          </p:cNvPr>
          <p:cNvSpPr/>
          <p:nvPr/>
        </p:nvSpPr>
        <p:spPr>
          <a:xfrm>
            <a:off x="656486" y="3221514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5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1</a:t>
            </a:r>
          </a:p>
        </p:txBody>
      </p:sp>
      <p:sp>
        <p:nvSpPr>
          <p:cNvPr id="13" name="Rettangolo 12">
            <a:extLst>
              <a:ext uri="{FF2B5EF4-FFF2-40B4-BE49-F238E27FC236}">
                <a16:creationId xmlns:a16="http://schemas.microsoft.com/office/drawing/2014/main" id="{635C944C-F9D5-4F02-B535-A6AE0BFF9188}"/>
              </a:ext>
            </a:extLst>
          </p:cNvPr>
          <p:cNvSpPr/>
          <p:nvPr/>
        </p:nvSpPr>
        <p:spPr>
          <a:xfrm>
            <a:off x="1331640" y="2824644"/>
            <a:ext cx="7355160" cy="1938992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48000">
                <a:srgbClr val="9EB9DA"/>
              </a:gs>
              <a:gs pos="62000">
                <a:srgbClr val="89AAD3"/>
              </a:gs>
              <a:gs pos="100000">
                <a:srgbClr val="CBD9EB"/>
              </a:gs>
            </a:gsLst>
            <a:lin ang="16200000" scaled="1"/>
          </a:gradFill>
        </p:spPr>
        <p:txBody>
          <a:bodyPr wrap="square">
            <a:spAutoFit/>
          </a:bodyPr>
          <a:lstStyle/>
          <a:p>
            <a:pPr algn="just"/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Sconto del 20% sulla tariffa base adulti per l'acquisto di biglietti ferroviari di 1^ e 2^ classe o Business, Premium e Standard (con esclusione dell'Executive e </a:t>
            </a:r>
            <a:r>
              <a:rPr lang="it-IT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Excelsior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emessi per treni di media e lunga percorrenza in servizio interno (con esclusione dei treni regionali);</a:t>
            </a:r>
          </a:p>
        </p:txBody>
      </p:sp>
    </p:spTree>
    <p:extLst>
      <p:ext uri="{BB962C8B-B14F-4D97-AF65-F5344CB8AC3E}">
        <p14:creationId xmlns:p14="http://schemas.microsoft.com/office/powerpoint/2010/main" val="18141565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0" y="188640"/>
            <a:ext cx="9144000" cy="1224136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" name="Ovale 2"/>
          <p:cNvSpPr/>
          <p:nvPr/>
        </p:nvSpPr>
        <p:spPr>
          <a:xfrm>
            <a:off x="35496" y="-27384"/>
            <a:ext cx="1296144" cy="1944216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glow>
              <a:schemeClr val="bg1">
                <a:alpha val="40000"/>
              </a:schemeClr>
            </a:glow>
            <a:softEdge rad="1143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926" y="110905"/>
            <a:ext cx="1017284" cy="1517895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971600" y="159023"/>
            <a:ext cx="76328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dirty="0">
                <a:solidFill>
                  <a:schemeClr val="bg1"/>
                </a:solidFill>
                <a:latin typeface="Algerian" panose="04020705040A02060702" pitchFamily="82" charset="0"/>
                <a:cs typeface="Times New Roman" panose="02020603050405020304" pitchFamily="18" charset="0"/>
              </a:rPr>
              <a:t>ASSOCIAZIONE NAZIONALE POLIZIA DI STATO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1043608" y="548680"/>
            <a:ext cx="756084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Sezione «</a:t>
            </a:r>
            <a:r>
              <a:rPr lang="it-IT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Morello Alcamo e Domenico Prosperi</a:t>
            </a:r>
            <a:r>
              <a:rPr lang="it-IT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algn="ctr"/>
            <a:r>
              <a:rPr lang="it-IT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c/o Questura di Brescia – Via Botticelli 4 – 030/3744788</a:t>
            </a:r>
          </a:p>
          <a:p>
            <a:pPr algn="ctr"/>
            <a:r>
              <a:rPr lang="it-IT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info@anpsbrescia.it</a:t>
            </a:r>
            <a:r>
              <a:rPr lang="it-IT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it-IT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www.anpsbrescia.it</a:t>
            </a:r>
            <a:r>
              <a:rPr lang="it-IT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2FF9E-04CF-4A7E-B321-11EAEDEB867E}" type="datetime1">
              <a:rPr lang="it-IT" smtClean="0"/>
              <a:t>25/10/2017</a:t>
            </a:fld>
            <a:endParaRPr lang="it-IT"/>
          </a:p>
        </p:txBody>
      </p:sp>
      <p:sp>
        <p:nvSpPr>
          <p:cNvPr id="11" name="Segnaposto piè di pagina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ANPS BRESCIA</a:t>
            </a:r>
          </a:p>
        </p:txBody>
      </p:sp>
      <p:sp>
        <p:nvSpPr>
          <p:cNvPr id="12" name="Segnaposto numero diapositiva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50923-3C4E-46E5-A948-8C38BC45AD6D}" type="slidenum">
              <a:rPr lang="it-IT" smtClean="0"/>
              <a:t>4</a:t>
            </a:fld>
            <a:endParaRPr lang="it-IT" dirty="0"/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23BE69D0-C718-4E17-9B0A-1AEDA5E6FCF1}"/>
              </a:ext>
            </a:extLst>
          </p:cNvPr>
          <p:cNvSpPr/>
          <p:nvPr/>
        </p:nvSpPr>
        <p:spPr>
          <a:xfrm>
            <a:off x="1691680" y="1527175"/>
            <a:ext cx="576952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L'Accordo prevede le seguenti agevolazioni:</a:t>
            </a:r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id="{0EC13902-6592-4C5C-A1E4-A034D447D29B}"/>
              </a:ext>
            </a:extLst>
          </p:cNvPr>
          <p:cNvSpPr/>
          <p:nvPr/>
        </p:nvSpPr>
        <p:spPr>
          <a:xfrm>
            <a:off x="656486" y="3221514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5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13" name="Rettangolo 12">
            <a:extLst>
              <a:ext uri="{FF2B5EF4-FFF2-40B4-BE49-F238E27FC236}">
                <a16:creationId xmlns:a16="http://schemas.microsoft.com/office/drawing/2014/main" id="{635C944C-F9D5-4F02-B535-A6AE0BFF9188}"/>
              </a:ext>
            </a:extLst>
          </p:cNvPr>
          <p:cNvSpPr/>
          <p:nvPr/>
        </p:nvSpPr>
        <p:spPr>
          <a:xfrm>
            <a:off x="1331640" y="2132856"/>
            <a:ext cx="7355160" cy="4093428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48000">
                <a:srgbClr val="9EB9DA"/>
              </a:gs>
              <a:gs pos="62000">
                <a:srgbClr val="89AAD3"/>
              </a:gs>
              <a:gs pos="100000">
                <a:srgbClr val="CBD9EB"/>
              </a:gs>
            </a:gsLst>
            <a:lin ang="16200000" scaled="1"/>
            <a:tileRect/>
          </a:gradFill>
        </p:spPr>
        <p:txBody>
          <a:bodyPr wrap="square">
            <a:spAutoFit/>
          </a:bodyPr>
          <a:lstStyle/>
          <a:p>
            <a:pPr algn="just"/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Cumulabilità dello sconto previsto del 20%  con lo sconto del 50% già contemplato da normativa per i viaggi di figli minori di 15 anni;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L'acquisto dei biglietti emessi a condizioni agevolate potrà avvenire attraverso tutti i canali di vendita Trenitalia (sito </a:t>
            </a: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www.trenitalia.com</a:t>
            </a: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le Self Service, Biglietterie di Trenitalia e Agenzie di Viaggio abilitate), utilizzando il Codice di Accordo “POLIZIA DI STATO”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biglietti acquistati saranno nominativi, rimborsabili e cambiabili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dipendenti in servizio o in quiescenza ed i loro familiari (coniuge e figli minorenni), in possesso di biglietti agevolati dovranno presentare (qualora venisse richiesto dal personale Trenitalia) il tesserino di appartenenza-tessere modello AT e BT o idoneo documento per i propri familiari</a:t>
            </a:r>
          </a:p>
        </p:txBody>
      </p:sp>
    </p:spTree>
    <p:extLst>
      <p:ext uri="{BB962C8B-B14F-4D97-AF65-F5344CB8AC3E}">
        <p14:creationId xmlns:p14="http://schemas.microsoft.com/office/powerpoint/2010/main" val="29971871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0" y="188640"/>
            <a:ext cx="9144000" cy="1224136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" name="Ovale 2"/>
          <p:cNvSpPr/>
          <p:nvPr/>
        </p:nvSpPr>
        <p:spPr>
          <a:xfrm>
            <a:off x="35496" y="-27384"/>
            <a:ext cx="1296144" cy="1944216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glow>
              <a:schemeClr val="bg1">
                <a:alpha val="40000"/>
              </a:schemeClr>
            </a:glow>
            <a:softEdge rad="1143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926" y="110905"/>
            <a:ext cx="1017284" cy="1517895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971600" y="159023"/>
            <a:ext cx="76328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dirty="0">
                <a:solidFill>
                  <a:schemeClr val="bg1"/>
                </a:solidFill>
                <a:latin typeface="Algerian" panose="04020705040A02060702" pitchFamily="82" charset="0"/>
                <a:cs typeface="Times New Roman" panose="02020603050405020304" pitchFamily="18" charset="0"/>
              </a:rPr>
              <a:t>ASSOCIAZIONE NAZIONALE POLIZIA DI STATO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1043608" y="548680"/>
            <a:ext cx="756084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Sezione «</a:t>
            </a:r>
            <a:r>
              <a:rPr lang="it-IT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Morello Alcamo e Domenico Prosperi</a:t>
            </a:r>
            <a:r>
              <a:rPr lang="it-IT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algn="ctr"/>
            <a:r>
              <a:rPr lang="it-IT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c/o Questura di Brescia – Via Botticelli 4 – 030/3744788</a:t>
            </a:r>
          </a:p>
          <a:p>
            <a:pPr algn="ctr"/>
            <a:r>
              <a:rPr lang="it-IT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info@anpsbrescia.it</a:t>
            </a:r>
            <a:r>
              <a:rPr lang="it-IT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it-IT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www.anpsbrescia.it</a:t>
            </a:r>
            <a:r>
              <a:rPr lang="it-IT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2FF9E-04CF-4A7E-B321-11EAEDEB867E}" type="datetime1">
              <a:rPr lang="it-IT" smtClean="0"/>
              <a:t>25/10/2017</a:t>
            </a:fld>
            <a:endParaRPr lang="it-IT"/>
          </a:p>
        </p:txBody>
      </p:sp>
      <p:sp>
        <p:nvSpPr>
          <p:cNvPr id="11" name="Segnaposto piè di pagina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ANPS BRESCIA</a:t>
            </a:r>
          </a:p>
        </p:txBody>
      </p:sp>
      <p:sp>
        <p:nvSpPr>
          <p:cNvPr id="12" name="Segnaposto numero diapositiva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50923-3C4E-46E5-A948-8C38BC45AD6D}" type="slidenum">
              <a:rPr lang="it-IT" smtClean="0"/>
              <a:t>5</a:t>
            </a:fld>
            <a:endParaRPr lang="it-IT" dirty="0"/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23BE69D0-C718-4E17-9B0A-1AEDA5E6FCF1}"/>
              </a:ext>
            </a:extLst>
          </p:cNvPr>
          <p:cNvSpPr/>
          <p:nvPr/>
        </p:nvSpPr>
        <p:spPr>
          <a:xfrm>
            <a:off x="1691680" y="1959223"/>
            <a:ext cx="576952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L'Accordo prevede le seguenti agevolazioni:</a:t>
            </a:r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id="{0EC13902-6592-4C5C-A1E4-A034D447D29B}"/>
              </a:ext>
            </a:extLst>
          </p:cNvPr>
          <p:cNvSpPr/>
          <p:nvPr/>
        </p:nvSpPr>
        <p:spPr>
          <a:xfrm>
            <a:off x="624271" y="3003624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5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13" name="Rettangolo 12">
            <a:extLst>
              <a:ext uri="{FF2B5EF4-FFF2-40B4-BE49-F238E27FC236}">
                <a16:creationId xmlns:a16="http://schemas.microsoft.com/office/drawing/2014/main" id="{635C944C-F9D5-4F02-B535-A6AE0BFF9188}"/>
              </a:ext>
            </a:extLst>
          </p:cNvPr>
          <p:cNvSpPr/>
          <p:nvPr/>
        </p:nvSpPr>
        <p:spPr>
          <a:xfrm>
            <a:off x="1255719" y="3110766"/>
            <a:ext cx="7355160" cy="830997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48000">
                <a:srgbClr val="9EB9DA"/>
              </a:gs>
              <a:gs pos="62000">
                <a:srgbClr val="89AAD3"/>
              </a:gs>
              <a:gs pos="100000">
                <a:srgbClr val="CBD9EB"/>
              </a:gs>
            </a:gsLst>
            <a:lin ang="16200000" scaled="1"/>
            <a:tileRect/>
          </a:gradFill>
        </p:spPr>
        <p:txBody>
          <a:bodyPr wrap="square">
            <a:spAutoFit/>
          </a:bodyPr>
          <a:lstStyle/>
          <a:p>
            <a:pPr algn="just"/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Welcome bonus di 100 punti per le nuove iscrizioni al programma </a:t>
            </a:r>
            <a:r>
              <a:rPr lang="it-IT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CartaFreccia</a:t>
            </a:r>
            <a:endParaRPr lang="it-IT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ttangolo 5">
            <a:extLst>
              <a:ext uri="{FF2B5EF4-FFF2-40B4-BE49-F238E27FC236}">
                <a16:creationId xmlns:a16="http://schemas.microsoft.com/office/drawing/2014/main" id="{004CDB0D-1D87-41E7-803F-FF7B2C00238A}"/>
              </a:ext>
            </a:extLst>
          </p:cNvPr>
          <p:cNvSpPr/>
          <p:nvPr/>
        </p:nvSpPr>
        <p:spPr>
          <a:xfrm>
            <a:off x="611560" y="4437112"/>
            <a:ext cx="792088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Nel confidare sulla massima diffusione a tutto il personale interessato, si comunica che tutte le informazioni utili verranno, altresì, pubblicate sul Portale Intranet della Polizia di Stato </a:t>
            </a:r>
            <a:r>
              <a:rPr lang="it-IT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Doppiavela</a:t>
            </a: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nella sezione Portale &gt; Assistenza &gt; Convenzioni &gt; Finanze e Servizi &gt; Trasporti</a:t>
            </a:r>
          </a:p>
        </p:txBody>
      </p:sp>
    </p:spTree>
    <p:extLst>
      <p:ext uri="{BB962C8B-B14F-4D97-AF65-F5344CB8AC3E}">
        <p14:creationId xmlns:p14="http://schemas.microsoft.com/office/powerpoint/2010/main" val="18888487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708920"/>
            <a:ext cx="7772400" cy="1470025"/>
          </a:xfrm>
        </p:spPr>
        <p:txBody>
          <a:bodyPr/>
          <a:lstStyle/>
          <a:p>
            <a:r>
              <a:rPr lang="it-IT" dirty="0">
                <a:solidFill>
                  <a:schemeClr val="bg1"/>
                </a:solidFill>
              </a:rPr>
              <a:t>Grazie per la visione!</a:t>
            </a:r>
          </a:p>
        </p:txBody>
      </p:sp>
    </p:spTree>
    <p:extLst>
      <p:ext uri="{BB962C8B-B14F-4D97-AF65-F5344CB8AC3E}">
        <p14:creationId xmlns:p14="http://schemas.microsoft.com/office/powerpoint/2010/main" val="282030719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ANPS Brescia">
      <a:dk1>
        <a:srgbClr val="000000"/>
      </a:dk1>
      <a:lt1>
        <a:srgbClr val="FFFFFF"/>
      </a:lt1>
      <a:dk2>
        <a:srgbClr val="B00000"/>
      </a:dk2>
      <a:lt2>
        <a:srgbClr val="FFFFFF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FFFF"/>
      </a:hlink>
      <a:folHlink>
        <a:srgbClr val="4F81BD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a_Revocazione_PS.pptx" id="{334575A9-F272-4635-9C43-ACA3AB2A407D}" vid="{DC1B74FD-B6FC-48E5-80F6-490606A36D94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2646</TotalTime>
  <Words>578</Words>
  <Application>Microsoft Office PowerPoint</Application>
  <PresentationFormat>Presentazione su schermo (4:3)</PresentationFormat>
  <Paragraphs>53</Paragraphs>
  <Slides>6</Slides>
  <Notes>4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11" baseType="lpstr">
      <vt:lpstr>Algerian</vt:lpstr>
      <vt:lpstr>Arial</vt:lpstr>
      <vt:lpstr>Calibri</vt:lpstr>
      <vt:lpstr>Times New Roman</vt:lpstr>
      <vt:lpstr>Tema di Office</vt:lpstr>
      <vt:lpstr>Associazione Nazionale Polizia di Stato Sezione «Morello Alcamo e Domenico Prosperi» di Brescia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Grazie per la visione!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Associazione Nazionale Polizia di Stato Sezione «Morello Alcamo e Domenico Prosperi» di Brescia</dc:title>
  <dc:creator>Brixia</dc:creator>
  <cp:lastModifiedBy>Giacomo Comini</cp:lastModifiedBy>
  <cp:revision>64</cp:revision>
  <dcterms:created xsi:type="dcterms:W3CDTF">2017-08-25T16:29:59Z</dcterms:created>
  <dcterms:modified xsi:type="dcterms:W3CDTF">2017-10-25T16:06:23Z</dcterms:modified>
</cp:coreProperties>
</file>